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6" r:id="rId15"/>
    <p:sldId id="268" r:id="rId16"/>
    <p:sldId id="269" r:id="rId17"/>
    <p:sldId id="270" r:id="rId18"/>
    <p:sldId id="271" r:id="rId19"/>
    <p:sldId id="272" r:id="rId20"/>
    <p:sldId id="276" r:id="rId21"/>
    <p:sldId id="279" r:id="rId22"/>
    <p:sldId id="282" r:id="rId23"/>
    <p:sldId id="283" r:id="rId24"/>
    <p:sldId id="284" r:id="rId25"/>
    <p:sldId id="281" r:id="rId26"/>
    <p:sldId id="277" r:id="rId27"/>
    <p:sldId id="28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>
        <p:scale>
          <a:sx n="83" d="100"/>
          <a:sy n="83" d="100"/>
        </p:scale>
        <p:origin x="-138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5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8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2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5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8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9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9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1E01F-AA52-4678-A442-F9D5A3BD38ED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BC5BA-B533-4014-84B1-5C04501FD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6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C9E361-4091-49B7-843A-EAA3926E4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RADIOTHERAPY IN METASTATIC BREAST CANCER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6FEE9F1-AE2C-4EB1-B2DB-5F0FA62D4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Amir Ghasemi </a:t>
            </a:r>
            <a:r>
              <a:rPr lang="en-US" dirty="0" err="1"/>
              <a:t>Jangjou</a:t>
            </a:r>
            <a:endParaRPr lang="en-US" dirty="0"/>
          </a:p>
          <a:p>
            <a:r>
              <a:rPr lang="en-US" dirty="0"/>
              <a:t>Radiation oncologist</a:t>
            </a:r>
          </a:p>
          <a:p>
            <a:r>
              <a:rPr lang="en-US" dirty="0"/>
              <a:t>Tabriz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60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1843" y="2774419"/>
            <a:ext cx="6868313" cy="245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083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127" y="623455"/>
            <a:ext cx="8797637" cy="534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09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 METASTASES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Parenchymal</a:t>
            </a:r>
          </a:p>
          <a:p>
            <a:r>
              <a:rPr lang="en-US" dirty="0" err="1"/>
              <a:t>Leptomemigeal</a:t>
            </a:r>
            <a:endParaRPr lang="en-US" dirty="0"/>
          </a:p>
          <a:p>
            <a:r>
              <a:rPr lang="en-US" dirty="0"/>
              <a:t>Dura</a:t>
            </a:r>
          </a:p>
          <a:p>
            <a:r>
              <a:rPr lang="en-US" dirty="0"/>
              <a:t>bone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65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Brain metastases are the most common intracranial tumors in adults.</a:t>
            </a:r>
          </a:p>
          <a:p>
            <a:r>
              <a:rPr lang="en-US" dirty="0"/>
              <a:t>Incidence of brain metastases has been increasing due to improvement in detection with MRI and improvement in </a:t>
            </a:r>
            <a:r>
              <a:rPr lang="en-US" dirty="0" err="1"/>
              <a:t>extracranial</a:t>
            </a:r>
            <a:r>
              <a:rPr lang="en-US" dirty="0"/>
              <a:t> disease control with systemic therapy.</a:t>
            </a:r>
          </a:p>
          <a:p>
            <a:r>
              <a:rPr lang="en-US" dirty="0"/>
              <a:t>Up to 30% of patients with cancer develop brain metastases.</a:t>
            </a:r>
          </a:p>
          <a:p>
            <a:r>
              <a:rPr lang="en-US" dirty="0"/>
              <a:t>Common primary malignancies metastasizing to the brain include lung cancer, breast cancer, melanoma, and renal cell cancer.</a:t>
            </a:r>
          </a:p>
          <a:p>
            <a:r>
              <a:rPr lang="en-US" dirty="0"/>
              <a:t>Metastases are most commonly located at the grey-white matter junction</a:t>
            </a:r>
          </a:p>
        </p:txBody>
      </p:sp>
    </p:spTree>
    <p:extLst>
      <p:ext uri="{BB962C8B-B14F-4D97-AF65-F5344CB8AC3E}">
        <p14:creationId xmlns:p14="http://schemas.microsoft.com/office/powerpoint/2010/main" val="1949546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status and </a:t>
            </a:r>
            <a:r>
              <a:rPr lang="en-US" dirty="0" err="1"/>
              <a:t>extracranial</a:t>
            </a:r>
            <a:r>
              <a:rPr lang="en-US" dirty="0"/>
              <a:t> disease status have consistently been shown to impact prognosis</a:t>
            </a:r>
          </a:p>
          <a:p>
            <a:r>
              <a:rPr lang="en-US" dirty="0"/>
              <a:t>three partitioning analysis (RPA) classes, with the</a:t>
            </a:r>
          </a:p>
          <a:p>
            <a:r>
              <a:rPr lang="en-US" dirty="0"/>
              <a:t> RPA class I (</a:t>
            </a:r>
            <a:r>
              <a:rPr lang="en-US" dirty="0" err="1"/>
              <a:t>Karnofsky</a:t>
            </a:r>
            <a:r>
              <a:rPr lang="en-US" dirty="0"/>
              <a:t> performance score [KPS] ≥ 70, controlled primary, age &lt; 65 years, no </a:t>
            </a:r>
            <a:r>
              <a:rPr lang="en-US" dirty="0" err="1"/>
              <a:t>extracranial</a:t>
            </a:r>
            <a:r>
              <a:rPr lang="en-US" dirty="0"/>
              <a:t> metastases), </a:t>
            </a:r>
          </a:p>
          <a:p>
            <a:r>
              <a:rPr lang="en-US" dirty="0"/>
              <a:t>RPA class II (not meeting requirements of classes I or III), and</a:t>
            </a:r>
          </a:p>
          <a:p>
            <a:r>
              <a:rPr lang="en-US" dirty="0"/>
              <a:t>RPA </a:t>
            </a:r>
            <a:r>
              <a:rPr lang="en-US" dirty="0" err="1"/>
              <a:t>classIII</a:t>
            </a:r>
            <a:r>
              <a:rPr lang="en-US" dirty="0"/>
              <a:t> (KPS &lt; 70)</a:t>
            </a:r>
          </a:p>
          <a:p>
            <a:r>
              <a:rPr lang="en-US" dirty="0"/>
              <a:t>Median survivals of 7.1, 4.2, and 2.3 months,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2862318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Corticosteroids</a:t>
            </a:r>
          </a:p>
          <a:p>
            <a:r>
              <a:rPr lang="en-US" dirty="0">
                <a:solidFill>
                  <a:srgbClr val="FF0000"/>
                </a:solidFill>
              </a:rPr>
              <a:t>Anticonvulsants</a:t>
            </a:r>
          </a:p>
        </p:txBody>
      </p:sp>
    </p:spTree>
    <p:extLst>
      <p:ext uri="{BB962C8B-B14F-4D97-AF65-F5344CB8AC3E}">
        <p14:creationId xmlns:p14="http://schemas.microsoft.com/office/powerpoint/2010/main" val="3711344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 RADIOTHERAPY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WBRT  </a:t>
            </a:r>
          </a:p>
          <a:p>
            <a:r>
              <a:rPr lang="en-US" dirty="0"/>
              <a:t>  WBRT continues to be the standard of care in patients with brain metastasis on the other hand, radiation typically takes several days to work.</a:t>
            </a:r>
          </a:p>
          <a:p>
            <a:r>
              <a:rPr lang="en-US" dirty="0"/>
              <a:t> </a:t>
            </a:r>
            <a:r>
              <a:rPr lang="en-US" dirty="0" err="1"/>
              <a:t>Radiobiologically</a:t>
            </a:r>
            <a:r>
              <a:rPr lang="en-US" dirty="0"/>
              <a:t>, 30 </a:t>
            </a:r>
            <a:r>
              <a:rPr lang="en-US" dirty="0" err="1"/>
              <a:t>Gy</a:t>
            </a:r>
            <a:r>
              <a:rPr lang="en-US" dirty="0"/>
              <a:t> in 10 fractions to a solid tumor (excluding radiosensitive.</a:t>
            </a:r>
          </a:p>
          <a:p>
            <a:r>
              <a:rPr lang="en-US" dirty="0"/>
              <a:t>Breast is a radiosensitive tumor.</a:t>
            </a:r>
          </a:p>
        </p:txBody>
      </p:sp>
    </p:spTree>
    <p:extLst>
      <p:ext uri="{BB962C8B-B14F-4D97-AF65-F5344CB8AC3E}">
        <p14:creationId xmlns:p14="http://schemas.microsoft.com/office/powerpoint/2010/main" val="2182834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Mass effect.</a:t>
            </a:r>
          </a:p>
          <a:p>
            <a:r>
              <a:rPr lang="en-US" dirty="0">
                <a:solidFill>
                  <a:srgbClr val="FF0000"/>
                </a:solidFill>
              </a:rPr>
              <a:t>Solitary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single</a:t>
            </a:r>
            <a:r>
              <a:rPr lang="en-US" dirty="0"/>
              <a:t> lesions.</a:t>
            </a:r>
          </a:p>
          <a:p>
            <a:r>
              <a:rPr lang="en-US" dirty="0"/>
              <a:t>There have now been three phase III trials testing the hypothesis that surgical resection to </a:t>
            </a:r>
            <a:r>
              <a:rPr lang="en-US" dirty="0">
                <a:solidFill>
                  <a:srgbClr val="FF0000"/>
                </a:solidFill>
              </a:rPr>
              <a:t>single</a:t>
            </a:r>
            <a:r>
              <a:rPr lang="en-US" dirty="0"/>
              <a:t> brain </a:t>
            </a:r>
            <a:r>
              <a:rPr lang="en-US" dirty="0" err="1"/>
              <a:t>metastas</a:t>
            </a:r>
            <a:r>
              <a:rPr lang="en-US" dirty="0"/>
              <a:t> is </a:t>
            </a:r>
            <a:r>
              <a:rPr lang="en-US" dirty="0" err="1"/>
              <a:t>is</a:t>
            </a:r>
            <a:r>
              <a:rPr lang="en-US" dirty="0"/>
              <a:t> potentially beneficial.</a:t>
            </a:r>
          </a:p>
          <a:p>
            <a:r>
              <a:rPr lang="en-US" dirty="0">
                <a:solidFill>
                  <a:srgbClr val="FF0000"/>
                </a:solidFill>
              </a:rPr>
              <a:t>CURE</a:t>
            </a:r>
            <a:r>
              <a:rPr lang="en-US" dirty="0"/>
              <a:t> in a </a:t>
            </a:r>
            <a:r>
              <a:rPr lang="en-US" dirty="0" err="1"/>
              <a:t>smallpercentage</a:t>
            </a:r>
            <a:r>
              <a:rPr lang="en-US" dirty="0"/>
              <a:t> of patients.</a:t>
            </a:r>
          </a:p>
          <a:p>
            <a:r>
              <a:rPr lang="en-US" dirty="0">
                <a:solidFill>
                  <a:srgbClr val="FF0000"/>
                </a:solidFill>
              </a:rPr>
              <a:t>Single lesion</a:t>
            </a:r>
            <a:r>
              <a:rPr lang="en-US" dirty="0"/>
              <a:t>, which is defined as the presence of only one lesion in the brain regardless of the extra cranial disease status ,</a:t>
            </a:r>
          </a:p>
          <a:p>
            <a:r>
              <a:rPr lang="en-US" dirty="0"/>
              <a:t>Solitary lesion is defined as the presence of the CNS metastasis as the only site of the metastatic disease burden.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29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results of these studies suggest that surgical resection should be reserved for lesions causing </a:t>
            </a:r>
            <a:r>
              <a:rPr lang="en-US" dirty="0">
                <a:solidFill>
                  <a:srgbClr val="FF0000"/>
                </a:solidFill>
              </a:rPr>
              <a:t>life-threatening</a:t>
            </a:r>
            <a:r>
              <a:rPr lang="en-US" dirty="0"/>
              <a:t> complications or for those patients with </a:t>
            </a:r>
            <a:r>
              <a:rPr lang="en-US" dirty="0">
                <a:solidFill>
                  <a:srgbClr val="FF0000"/>
                </a:solidFill>
              </a:rPr>
              <a:t>good performance </a:t>
            </a:r>
            <a:r>
              <a:rPr lang="en-US" dirty="0"/>
              <a:t>status i.e. KPS ~ 7 0 with controlled </a:t>
            </a:r>
            <a:r>
              <a:rPr lang="en-US" dirty="0" err="1"/>
              <a:t>extracranial</a:t>
            </a:r>
            <a:r>
              <a:rPr lang="en-US" dirty="0"/>
              <a:t> disease single or solitary lesions</a:t>
            </a:r>
          </a:p>
        </p:txBody>
      </p:sp>
    </p:spTree>
    <p:extLst>
      <p:ext uri="{BB962C8B-B14F-4D97-AF65-F5344CB8AC3E}">
        <p14:creationId xmlns:p14="http://schemas.microsoft.com/office/powerpoint/2010/main" val="2873026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operative cavity SRS vs post </a:t>
            </a:r>
            <a:r>
              <a:rPr lang="en-US" dirty="0" err="1"/>
              <a:t>oprerative</a:t>
            </a:r>
            <a:r>
              <a:rPr lang="en-US" dirty="0"/>
              <a:t> WBRT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RTOG 1270, which randomized patients to postoperative{cavity} SRS vs. postoperative WBRT in a prospective trial.</a:t>
            </a:r>
          </a:p>
          <a:p>
            <a:r>
              <a:rPr lang="en-US" dirty="0"/>
              <a:t>Use of WBRT did, however, provide improved 1-year intracranial control rates of </a:t>
            </a:r>
            <a:r>
              <a:rPr lang="en-US" dirty="0">
                <a:solidFill>
                  <a:srgbClr val="FF0000"/>
                </a:solidFill>
              </a:rPr>
              <a:t>78.6% </a:t>
            </a: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54.7% </a:t>
            </a:r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WBRT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SRS</a:t>
            </a:r>
            <a:r>
              <a:rPr lang="en-US" dirty="0"/>
              <a:t>, respectively</a:t>
            </a:r>
          </a:p>
          <a:p>
            <a:r>
              <a:rPr lang="en-US" dirty="0"/>
              <a:t>use of WBRT trended for improved long-term surgical bed control.</a:t>
            </a:r>
          </a:p>
          <a:p>
            <a:r>
              <a:rPr lang="en-US" dirty="0">
                <a:solidFill>
                  <a:srgbClr val="FF0000"/>
                </a:solidFill>
              </a:rPr>
              <a:t> Median overall survival rates did not differ between arms (WBRT: 11.5 months vs. SRS 11.8 months). </a:t>
            </a:r>
          </a:p>
          <a:p>
            <a:r>
              <a:rPr lang="en-US" dirty="0"/>
              <a:t>though postoperative WBRT continues to remain the standard of care.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4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SPINAL CORD COMPRESSION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Spinal cord metastasis</a:t>
            </a:r>
          </a:p>
          <a:p>
            <a:r>
              <a:rPr lang="en-US" dirty="0"/>
              <a:t>Spinal cord compression</a:t>
            </a:r>
          </a:p>
          <a:p>
            <a:r>
              <a:rPr lang="en-US" dirty="0"/>
              <a:t>Uncomplicated spinal cord metastasis</a:t>
            </a:r>
          </a:p>
          <a:p>
            <a:r>
              <a:rPr lang="en-US" dirty="0"/>
              <a:t>Bone metastasis</a:t>
            </a:r>
          </a:p>
        </p:txBody>
      </p:sp>
    </p:spTree>
    <p:extLst>
      <p:ext uri="{BB962C8B-B14F-4D97-AF65-F5344CB8AC3E}">
        <p14:creationId xmlns:p14="http://schemas.microsoft.com/office/powerpoint/2010/main" val="2326685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Furthermore, it remains difficult to justify the current routine use of surgery with postoperative cavity SRS .</a:t>
            </a:r>
          </a:p>
          <a:p>
            <a:r>
              <a:rPr lang="en-US" dirty="0"/>
              <a:t>Hippocampal sparing.</a:t>
            </a:r>
          </a:p>
        </p:txBody>
      </p:sp>
    </p:spTree>
    <p:extLst>
      <p:ext uri="{BB962C8B-B14F-4D97-AF65-F5344CB8AC3E}">
        <p14:creationId xmlns:p14="http://schemas.microsoft.com/office/powerpoint/2010/main" val="1603394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Visceral Metastases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liver is a common metastatic site. It is the most frequent site of distant metastatic disease from gastrointestinal tumors, especially colorectal, but also including esophageal, stomach, and pancreatic cancers.</a:t>
            </a:r>
          </a:p>
          <a:p>
            <a:r>
              <a:rPr lang="en-US" dirty="0"/>
              <a:t>The liver is also a frequent site of metastases from lung cancer, breast cancer, and melanoma.</a:t>
            </a:r>
          </a:p>
        </p:txBody>
      </p:sp>
    </p:spTree>
    <p:extLst>
      <p:ext uri="{BB962C8B-B14F-4D97-AF65-F5344CB8AC3E}">
        <p14:creationId xmlns:p14="http://schemas.microsoft.com/office/powerpoint/2010/main" val="1355720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investigations of definitive radiation therapy for metastatic disease included isolated metastatic liver disease. </a:t>
            </a:r>
          </a:p>
          <a:p>
            <a:r>
              <a:rPr lang="en-US" dirty="0"/>
              <a:t>Michigan first pioneered the paradigm of high-dose three-dimensional conformal</a:t>
            </a:r>
          </a:p>
        </p:txBody>
      </p:sp>
    </p:spTree>
    <p:extLst>
      <p:ext uri="{BB962C8B-B14F-4D97-AF65-F5344CB8AC3E}">
        <p14:creationId xmlns:p14="http://schemas.microsoft.com/office/powerpoint/2010/main" val="924519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Radiation therapy in a cohort of patients that included both primary </a:t>
            </a:r>
            <a:r>
              <a:rPr lang="en-US" dirty="0">
                <a:solidFill>
                  <a:srgbClr val="FF0000"/>
                </a:solidFill>
              </a:rPr>
              <a:t>hepatocellular carcinoma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hepatic metastasis</a:t>
            </a:r>
            <a:r>
              <a:rPr lang="en-US" dirty="0"/>
              <a:t>, achieving acceptable local control and toxicity.   A multi-institutional phase I and II trial of 47 patients with one to three liver lesions (each &lt;6 cm in size) tested dose escalated </a:t>
            </a:r>
            <a:r>
              <a:rPr lang="en-US" dirty="0">
                <a:solidFill>
                  <a:srgbClr val="FF0000"/>
                </a:solidFill>
              </a:rPr>
              <a:t>SBRT</a:t>
            </a:r>
            <a:r>
              <a:rPr lang="en-US" dirty="0"/>
              <a:t> of </a:t>
            </a:r>
            <a:r>
              <a:rPr lang="en-US" dirty="0">
                <a:solidFill>
                  <a:srgbClr val="FF0000"/>
                </a:solidFill>
              </a:rPr>
              <a:t>36 to 60 </a:t>
            </a:r>
            <a:r>
              <a:rPr lang="en-US" dirty="0" err="1">
                <a:solidFill>
                  <a:srgbClr val="FF0000"/>
                </a:solidFill>
              </a:rPr>
              <a:t>Gy</a:t>
            </a:r>
            <a:r>
              <a:rPr lang="en-US" dirty="0">
                <a:solidFill>
                  <a:srgbClr val="FF0000"/>
                </a:solidFill>
              </a:rPr>
              <a:t> in 3 fractions</a:t>
            </a:r>
            <a:r>
              <a:rPr lang="en-US" dirty="0"/>
              <a:t>, reporting a 2-year local control of </a:t>
            </a:r>
            <a:r>
              <a:rPr lang="en-US" dirty="0">
                <a:solidFill>
                  <a:srgbClr val="FF0000"/>
                </a:solidFill>
              </a:rPr>
              <a:t>92%</a:t>
            </a:r>
            <a:r>
              <a:rPr lang="en-US" dirty="0"/>
              <a:t> for all lesions. Local control rates of 100% for lesions ≤3 cm and 77% for lesions &gt;3 cm were also achieved in the 60-Gy</a:t>
            </a:r>
          </a:p>
          <a:p>
            <a:r>
              <a:rPr lang="en-US" dirty="0"/>
              <a:t>With a median follow-up of 16 months, an overall survival of 20.5 months was reported, with no documented radiation-induced liver disease and grade ≥3 toxicity of 2%.</a:t>
            </a:r>
          </a:p>
        </p:txBody>
      </p:sp>
    </p:spTree>
    <p:extLst>
      <p:ext uri="{BB962C8B-B14F-4D97-AF65-F5344CB8AC3E}">
        <p14:creationId xmlns:p14="http://schemas.microsoft.com/office/powerpoint/2010/main" val="3432610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rapid advances in </a:t>
            </a:r>
            <a:r>
              <a:rPr lang="en-US" dirty="0">
                <a:solidFill>
                  <a:srgbClr val="FF0000"/>
                </a:solidFill>
              </a:rPr>
              <a:t>SBRT</a:t>
            </a:r>
            <a:r>
              <a:rPr lang="en-US" dirty="0"/>
              <a:t> technique and experience in the definitive treatment of </a:t>
            </a:r>
            <a:r>
              <a:rPr lang="en-US" dirty="0">
                <a:solidFill>
                  <a:srgbClr val="FF0000"/>
                </a:solidFill>
              </a:rPr>
              <a:t>primary lung </a:t>
            </a:r>
            <a:r>
              <a:rPr lang="en-US" dirty="0"/>
              <a:t>malignancies, the definitive SBRT treatment of </a:t>
            </a:r>
            <a:r>
              <a:rPr lang="en-US" dirty="0" err="1"/>
              <a:t>oligometastatic</a:t>
            </a:r>
            <a:r>
              <a:rPr lang="en-US" dirty="0"/>
              <a:t> disease involving the lung has also been the subject of numerous clinical reports.</a:t>
            </a:r>
          </a:p>
          <a:p>
            <a:r>
              <a:rPr lang="en-US" dirty="0"/>
              <a:t> A multi-institutional phase I and II trial of SBRT for lung metastasis dose-escalated 38 patients with one to three lesions and cumulative maximal tumor diameters of &lt;7 cm from 48 to 60 </a:t>
            </a:r>
            <a:r>
              <a:rPr lang="en-US" dirty="0" err="1"/>
              <a:t>Gy</a:t>
            </a:r>
            <a:r>
              <a:rPr lang="en-US" dirty="0"/>
              <a:t> in 3 fractions. A median survival of 19 months and local control rate of 96% at 2 years were achieved, while symptomatic radiation pneumonitis was uncommon (2.6%) and grade ≥3</a:t>
            </a:r>
          </a:p>
        </p:txBody>
      </p:sp>
    </p:spTree>
    <p:extLst>
      <p:ext uri="{BB962C8B-B14F-4D97-AF65-F5344CB8AC3E}">
        <p14:creationId xmlns:p14="http://schemas.microsoft.com/office/powerpoint/2010/main" val="785949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RADIATION THERAPY IN THE SETTING OF</a:t>
            </a:r>
            <a:br>
              <a:rPr lang="en-US" dirty="0"/>
            </a:br>
            <a:r>
              <a:rPr lang="en-US" dirty="0"/>
              <a:t>OLIGOMETASTATIC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oligometastatic</a:t>
            </a:r>
            <a:r>
              <a:rPr lang="en-US" dirty="0"/>
              <a:t>” disease, was first proposed by </a:t>
            </a:r>
            <a:r>
              <a:rPr lang="en-US" dirty="0" err="1"/>
              <a:t>Weichselbaum</a:t>
            </a:r>
            <a:r>
              <a:rPr lang="en-US" dirty="0"/>
              <a:t> and Hellman in a 1995 editorial.</a:t>
            </a:r>
          </a:p>
          <a:p>
            <a:r>
              <a:rPr lang="en-US" dirty="0"/>
              <a:t> According to this concept, select patients with controlled </a:t>
            </a:r>
            <a:r>
              <a:rPr lang="en-US" dirty="0" err="1"/>
              <a:t>locoregional</a:t>
            </a:r>
            <a:r>
              <a:rPr lang="en-US" dirty="0"/>
              <a:t> disease and a limited number of metastatic sites may theoretically be cured with definitive local therapy, especially in the setting of effective systemic therapy. </a:t>
            </a:r>
          </a:p>
        </p:txBody>
      </p:sp>
    </p:spTree>
    <p:extLst>
      <p:ext uri="{BB962C8B-B14F-4D97-AF65-F5344CB8AC3E}">
        <p14:creationId xmlns:p14="http://schemas.microsoft.com/office/powerpoint/2010/main" val="2032252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Locoregional</a:t>
            </a:r>
            <a:r>
              <a:rPr lang="en-US" dirty="0"/>
              <a:t> therapy of the</a:t>
            </a:r>
            <a:br>
              <a:rPr lang="en-US" dirty="0"/>
            </a:br>
            <a:r>
              <a:rPr lang="en-US" dirty="0"/>
              <a:t>primary </a:t>
            </a:r>
            <a:r>
              <a:rPr lang="en-US" dirty="0" err="1"/>
              <a:t>tumour</a:t>
            </a:r>
            <a:r>
              <a:rPr lang="en-US" dirty="0"/>
              <a:t> in de novo stage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mounting evidence that resection of the primary </a:t>
            </a:r>
            <a:r>
              <a:rPr lang="en-US" dirty="0" err="1"/>
              <a:t>tumour</a:t>
            </a:r>
            <a:r>
              <a:rPr lang="en-US" dirty="0"/>
              <a:t> and/or </a:t>
            </a:r>
            <a:r>
              <a:rPr lang="en-US" dirty="0" err="1"/>
              <a:t>localised</a:t>
            </a:r>
            <a:r>
              <a:rPr lang="en-US" dirty="0"/>
              <a:t> radiotherapy (</a:t>
            </a:r>
            <a:r>
              <a:rPr lang="en-US" dirty="0" err="1"/>
              <a:t>locoregional</a:t>
            </a:r>
            <a:r>
              <a:rPr lang="en-US" dirty="0"/>
              <a:t> therapy; LRT) could be associated with overall survival improvements.</a:t>
            </a:r>
          </a:p>
          <a:p>
            <a:r>
              <a:rPr lang="en-US" dirty="0"/>
              <a:t> All forms of LRT resulted in a significant 31.8% reduction in mortality Surgical resection resulted in a significant 36.2% reduction in mortality</a:t>
            </a:r>
          </a:p>
          <a:p>
            <a:r>
              <a:rPr lang="en-US" dirty="0"/>
              <a:t>216 066 patients</a:t>
            </a:r>
          </a:p>
        </p:txBody>
      </p:sp>
    </p:spTree>
    <p:extLst>
      <p:ext uri="{BB962C8B-B14F-4D97-AF65-F5344CB8AC3E}">
        <p14:creationId xmlns:p14="http://schemas.microsoft.com/office/powerpoint/2010/main" val="32951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66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764" y="1884218"/>
            <a:ext cx="9504218" cy="299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858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spine bone metastases, there are two commonly used systems that objectively evaluate patients with regard to the extent of MESCC (</a:t>
            </a:r>
            <a:r>
              <a:rPr lang="en-US" dirty="0" err="1"/>
              <a:t>Bilsky</a:t>
            </a:r>
            <a:r>
              <a:rPr lang="en-US" dirty="0"/>
              <a:t> grade) and spinal stability (spinal instability neoplastic score) </a:t>
            </a:r>
            <a:r>
              <a:rPr lang="en-US" dirty="0">
                <a:solidFill>
                  <a:srgbClr val="FF0000"/>
                </a:solidFill>
              </a:rPr>
              <a:t>SIGN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These tools are being used to evaluate the need for surgical intervention and the suitability for SBRT for spinal metastases.</a:t>
            </a:r>
          </a:p>
        </p:txBody>
      </p:sp>
    </p:spTree>
    <p:extLst>
      <p:ext uri="{BB962C8B-B14F-4D97-AF65-F5344CB8AC3E}">
        <p14:creationId xmlns:p14="http://schemas.microsoft.com/office/powerpoint/2010/main" val="400367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Spinal Instability Neoplastic Score (SINS) was developed by the Spine Oncology Study Group and was validated in terms of </a:t>
            </a:r>
            <a:r>
              <a:rPr lang="en-US" dirty="0" err="1"/>
              <a:t>interobserver</a:t>
            </a:r>
            <a:r>
              <a:rPr lang="en-US" dirty="0"/>
              <a:t> and </a:t>
            </a:r>
            <a:r>
              <a:rPr lang="en-US" dirty="0" err="1"/>
              <a:t>intraobserver</a:t>
            </a:r>
            <a:r>
              <a:rPr lang="en-US" dirty="0"/>
              <a:t> reliability among spine </a:t>
            </a:r>
            <a:r>
              <a:rPr lang="en-US" dirty="0">
                <a:solidFill>
                  <a:srgbClr val="FF0000"/>
                </a:solidFill>
              </a:rPr>
              <a:t>oncologic surgeons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radiation oncologists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3484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six parameters in the system:</a:t>
            </a:r>
          </a:p>
          <a:p>
            <a:r>
              <a:rPr lang="en-US" dirty="0"/>
              <a:t>1. Location: </a:t>
            </a:r>
            <a:r>
              <a:rPr lang="en-US" dirty="0">
                <a:solidFill>
                  <a:srgbClr val="FF0000"/>
                </a:solidFill>
              </a:rPr>
              <a:t>three points </a:t>
            </a:r>
            <a:r>
              <a:rPr lang="en-US" dirty="0"/>
              <a:t>for occiput-C2, C7-T2, T11-L1, L5-S1; </a:t>
            </a:r>
            <a:r>
              <a:rPr lang="en-US" dirty="0">
                <a:solidFill>
                  <a:srgbClr val="FF0000"/>
                </a:solidFill>
              </a:rPr>
              <a:t>2 points </a:t>
            </a:r>
            <a:r>
              <a:rPr lang="en-US" dirty="0"/>
              <a:t>for C3-C6, L2-L4; </a:t>
            </a:r>
            <a:r>
              <a:rPr lang="en-US" dirty="0">
                <a:solidFill>
                  <a:srgbClr val="FF0000"/>
                </a:solidFill>
              </a:rPr>
              <a:t>1 point </a:t>
            </a:r>
            <a:r>
              <a:rPr lang="en-US" dirty="0"/>
              <a:t>for T3-T10; 0 for S2-S5.</a:t>
            </a:r>
          </a:p>
          <a:p>
            <a:endParaRPr lang="en-US" dirty="0"/>
          </a:p>
          <a:p>
            <a:r>
              <a:rPr lang="en-US" dirty="0"/>
              <a:t>2. Pain</a:t>
            </a:r>
            <a:r>
              <a:rPr lang="en-US" dirty="0">
                <a:solidFill>
                  <a:srgbClr val="00B050"/>
                </a:solidFill>
              </a:rPr>
              <a:t>: 3 points </a:t>
            </a:r>
            <a:r>
              <a:rPr lang="en-US" dirty="0"/>
              <a:t>for pain relief with recumbency and/or pain with movement/loading of the spine; </a:t>
            </a:r>
            <a:r>
              <a:rPr lang="en-US" dirty="0">
                <a:solidFill>
                  <a:srgbClr val="00B050"/>
                </a:solidFill>
              </a:rPr>
              <a:t>1 point </a:t>
            </a:r>
            <a:r>
              <a:rPr lang="en-US" dirty="0"/>
              <a:t>for occasional non mechanical pain; </a:t>
            </a:r>
            <a:r>
              <a:rPr lang="en-US" dirty="0">
                <a:solidFill>
                  <a:srgbClr val="00B050"/>
                </a:solidFill>
              </a:rPr>
              <a:t>0</a:t>
            </a:r>
            <a:r>
              <a:rPr lang="en-US" dirty="0"/>
              <a:t> points for absence of pain.</a:t>
            </a:r>
          </a:p>
          <a:p>
            <a:r>
              <a:rPr lang="en-US" dirty="0"/>
              <a:t>3. Bone lesion characteristic: </a:t>
            </a:r>
            <a:r>
              <a:rPr lang="en-US" dirty="0">
                <a:solidFill>
                  <a:srgbClr val="0070C0"/>
                </a:solidFill>
              </a:rPr>
              <a:t>2 points </a:t>
            </a:r>
            <a:r>
              <a:rPr lang="en-US" dirty="0"/>
              <a:t>for lytic lesion; </a:t>
            </a:r>
            <a:r>
              <a:rPr lang="en-US" dirty="0">
                <a:solidFill>
                  <a:srgbClr val="0070C0"/>
                </a:solidFill>
              </a:rPr>
              <a:t>1 point </a:t>
            </a:r>
            <a:r>
              <a:rPr lang="en-US" dirty="0"/>
              <a:t>for mixed lytic/</a:t>
            </a:r>
            <a:r>
              <a:rPr lang="en-US" dirty="0" err="1"/>
              <a:t>blastic</a:t>
            </a:r>
            <a:r>
              <a:rPr lang="en-US" dirty="0"/>
              <a:t>; </a:t>
            </a:r>
            <a:r>
              <a:rPr lang="en-US" dirty="0">
                <a:solidFill>
                  <a:srgbClr val="0070C0"/>
                </a:solidFill>
              </a:rPr>
              <a:t>0 points </a:t>
            </a:r>
            <a:r>
              <a:rPr lang="en-US" dirty="0"/>
              <a:t>for </a:t>
            </a:r>
            <a:r>
              <a:rPr lang="en-US" dirty="0" err="1"/>
              <a:t>blastic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6955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4. Radiographic spinal alignment: </a:t>
            </a:r>
            <a:r>
              <a:rPr lang="en-US" dirty="0">
                <a:solidFill>
                  <a:srgbClr val="FF0000"/>
                </a:solidFill>
              </a:rPr>
              <a:t>4 points </a:t>
            </a:r>
            <a:r>
              <a:rPr lang="en-US" dirty="0"/>
              <a:t>for subluxation/ translation;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points</a:t>
            </a:r>
            <a:r>
              <a:rPr lang="en-US" dirty="0"/>
              <a:t> for de novo deformity (kyphosis/scoliosis);</a:t>
            </a:r>
            <a:r>
              <a:rPr lang="en-US" dirty="0">
                <a:solidFill>
                  <a:srgbClr val="FF0000"/>
                </a:solidFill>
              </a:rPr>
              <a:t>0 points </a:t>
            </a:r>
            <a:r>
              <a:rPr lang="en-US" dirty="0"/>
              <a:t>for normal alignment.</a:t>
            </a:r>
          </a:p>
          <a:p>
            <a:r>
              <a:rPr lang="en-US" dirty="0"/>
              <a:t>5. Vertebral body collapse: </a:t>
            </a:r>
            <a:r>
              <a:rPr lang="en-US" dirty="0">
                <a:solidFill>
                  <a:srgbClr val="0070C0"/>
                </a:solidFill>
              </a:rPr>
              <a:t>3 points </a:t>
            </a:r>
            <a:r>
              <a:rPr lang="en-US" dirty="0"/>
              <a:t>for greater than 50% collapse;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2 points </a:t>
            </a:r>
            <a:r>
              <a:rPr lang="en-US" dirty="0"/>
              <a:t>for less than 50% collapse; </a:t>
            </a:r>
            <a:r>
              <a:rPr lang="en-US" dirty="0">
                <a:solidFill>
                  <a:srgbClr val="0070C0"/>
                </a:solidFill>
              </a:rPr>
              <a:t>1 point </a:t>
            </a:r>
            <a:r>
              <a:rPr lang="en-US" dirty="0"/>
              <a:t>for no collapse but with       greater than 50% body involved; </a:t>
            </a:r>
            <a:r>
              <a:rPr lang="en-US" dirty="0">
                <a:solidFill>
                  <a:srgbClr val="0070C0"/>
                </a:solidFill>
              </a:rPr>
              <a:t>0 points </a:t>
            </a:r>
            <a:r>
              <a:rPr lang="en-US" dirty="0"/>
              <a:t>for absence of the above.</a:t>
            </a:r>
          </a:p>
          <a:p>
            <a:r>
              <a:rPr lang="en-US" dirty="0"/>
              <a:t>6. Posterolateral involvement of the spinal elements (facet, pedicle, or costovertebral joint fracture or replacement with tumor):</a:t>
            </a:r>
            <a:r>
              <a:rPr lang="en-US" dirty="0">
                <a:solidFill>
                  <a:srgbClr val="00B050"/>
                </a:solidFill>
              </a:rPr>
              <a:t> 3 points </a:t>
            </a:r>
            <a:r>
              <a:rPr lang="en-US" dirty="0"/>
              <a:t>for bilateral; </a:t>
            </a:r>
            <a:r>
              <a:rPr lang="en-US" dirty="0">
                <a:solidFill>
                  <a:srgbClr val="00B050"/>
                </a:solidFill>
              </a:rPr>
              <a:t>1 point </a:t>
            </a:r>
            <a:r>
              <a:rPr lang="en-US" dirty="0"/>
              <a:t>for unilateral; </a:t>
            </a:r>
            <a:r>
              <a:rPr lang="en-US" dirty="0">
                <a:solidFill>
                  <a:srgbClr val="00B050"/>
                </a:solidFill>
              </a:rPr>
              <a:t>0 points </a:t>
            </a:r>
            <a:r>
              <a:rPr lang="en-US" dirty="0"/>
              <a:t>for neither.</a:t>
            </a:r>
          </a:p>
        </p:txBody>
      </p:sp>
    </p:spTree>
    <p:extLst>
      <p:ext uri="{BB962C8B-B14F-4D97-AF65-F5344CB8AC3E}">
        <p14:creationId xmlns:p14="http://schemas.microsoft.com/office/powerpoint/2010/main" val="414904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Patients with 0–6 points, 7–12 points, and 13–18 points are designated to have </a:t>
            </a:r>
            <a:r>
              <a:rPr lang="en-US" dirty="0">
                <a:solidFill>
                  <a:srgbClr val="FF0000"/>
                </a:solidFill>
              </a:rPr>
              <a:t>stable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potentially unstable</a:t>
            </a:r>
            <a:r>
              <a:rPr lang="en-US" dirty="0"/>
              <a:t>, and </a:t>
            </a:r>
            <a:r>
              <a:rPr lang="en-US" dirty="0">
                <a:solidFill>
                  <a:srgbClr val="0070C0"/>
                </a:solidFill>
              </a:rPr>
              <a:t>unstable</a:t>
            </a:r>
            <a:r>
              <a:rPr lang="en-US" dirty="0"/>
              <a:t> spine, respectively.</a:t>
            </a:r>
          </a:p>
          <a:p>
            <a:r>
              <a:rPr lang="en-US" dirty="0"/>
              <a:t> In a patient with an unstable spine, surgical stabilization should be considered before SBRT.</a:t>
            </a:r>
          </a:p>
        </p:txBody>
      </p:sp>
    </p:spTree>
    <p:extLst>
      <p:ext uri="{BB962C8B-B14F-4D97-AF65-F5344CB8AC3E}">
        <p14:creationId xmlns:p14="http://schemas.microsoft.com/office/powerpoint/2010/main" val="3310385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MRI: Sagittal T1 and STIR to evaluate marrow replacement, axial T2 to evaluate epidural disease gadolinium enhanced MRI to evaluate leptomeningeal disease.</a:t>
            </a:r>
          </a:p>
          <a:p>
            <a:r>
              <a:rPr lang="en-US" dirty="0"/>
              <a:t>CT myelogram: To evaluate epidural disease, especially in postoperative patients with metallic hardware.</a:t>
            </a:r>
          </a:p>
        </p:txBody>
      </p:sp>
    </p:spTree>
    <p:extLst>
      <p:ext uri="{BB962C8B-B14F-4D97-AF65-F5344CB8AC3E}">
        <p14:creationId xmlns:p14="http://schemas.microsoft.com/office/powerpoint/2010/main" val="4047124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4617</TotalTime>
  <Words>1310</Words>
  <Application>Microsoft Office PowerPoint</Application>
  <PresentationFormat>Custom</PresentationFormat>
  <Paragraphs>83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RADIOTHERAPY IN METASTATIC BREAST CANCER</vt:lpstr>
      <vt:lpstr>SPINAL CORD COMPRESSION </vt:lpstr>
      <vt:lpstr>PowerPoint Presentation</vt:lpstr>
      <vt:lpstr>PowerPoint Presentation</vt:lpstr>
      <vt:lpstr>SINS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BRAIN METASTASES</vt:lpstr>
      <vt:lpstr>PowerPoint Presentation</vt:lpstr>
      <vt:lpstr>PowerPoint Presentation</vt:lpstr>
      <vt:lpstr>PowerPoint Presentation</vt:lpstr>
      <vt:lpstr>BRAIN RADIOTHERAPY</vt:lpstr>
      <vt:lpstr>Surgery</vt:lpstr>
      <vt:lpstr>Surgery</vt:lpstr>
      <vt:lpstr>Post operative cavity SRS vs post oprerative WBRT</vt:lpstr>
      <vt:lpstr>PowerPoint Presentation</vt:lpstr>
      <vt:lpstr>Visceral Metastases</vt:lpstr>
      <vt:lpstr>PowerPoint Presentation</vt:lpstr>
      <vt:lpstr>PowerPoint Presentation</vt:lpstr>
      <vt:lpstr>PowerPoint Presentation</vt:lpstr>
      <vt:lpstr>RADIATION THERAPY IN THE SETTING OF OLIGOMETASTATIC DISEASE</vt:lpstr>
      <vt:lpstr>Locoregional therapy of the primary tumour in de novo stage IV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SPINAL CORD COMPRESSION</dc:title>
  <dc:creator>Ravis pc</dc:creator>
  <cp:lastModifiedBy>SANAAT</cp:lastModifiedBy>
  <cp:revision>33</cp:revision>
  <dcterms:created xsi:type="dcterms:W3CDTF">2021-06-10T15:23:15Z</dcterms:created>
  <dcterms:modified xsi:type="dcterms:W3CDTF">2021-06-14T10:31:49Z</dcterms:modified>
</cp:coreProperties>
</file>